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284" r:id="rId2"/>
    <p:sldId id="476" r:id="rId3"/>
    <p:sldId id="477" r:id="rId4"/>
    <p:sldId id="478" r:id="rId5"/>
    <p:sldId id="481" r:id="rId6"/>
    <p:sldId id="482" r:id="rId7"/>
    <p:sldId id="479" r:id="rId8"/>
    <p:sldId id="480" r:id="rId9"/>
    <p:sldId id="483" r:id="rId10"/>
    <p:sldId id="484" r:id="rId11"/>
    <p:sldId id="485" r:id="rId12"/>
    <p:sldId id="486" r:id="rId13"/>
    <p:sldId id="487" r:id="rId14"/>
    <p:sldId id="491" r:id="rId15"/>
    <p:sldId id="488" r:id="rId16"/>
    <p:sldId id="492" r:id="rId17"/>
    <p:sldId id="489" r:id="rId18"/>
    <p:sldId id="490" r:id="rId19"/>
    <p:sldId id="493" r:id="rId20"/>
    <p:sldId id="497" r:id="rId21"/>
    <p:sldId id="495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476"/>
            <p14:sldId id="477"/>
            <p14:sldId id="478"/>
            <p14:sldId id="481"/>
            <p14:sldId id="482"/>
            <p14:sldId id="479"/>
            <p14:sldId id="480"/>
            <p14:sldId id="483"/>
            <p14:sldId id="484"/>
            <p14:sldId id="485"/>
            <p14:sldId id="486"/>
            <p14:sldId id="487"/>
            <p14:sldId id="491"/>
            <p14:sldId id="488"/>
            <p14:sldId id="492"/>
            <p14:sldId id="489"/>
            <p14:sldId id="490"/>
            <p14:sldId id="493"/>
            <p14:sldId id="497"/>
            <p14:sldId id="495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3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88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67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3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68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13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9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95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96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18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38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285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1439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86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189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31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580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959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095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70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594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72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428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0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5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65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42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67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5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8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5" Type="http://schemas.openxmlformats.org/officeDocument/2006/relationships/image" Target="../media/image19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5" Type="http://schemas.openxmlformats.org/officeDocument/2006/relationships/image" Target="../media/image19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2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31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23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png"/><Relationship Id="rId15" Type="http://schemas.openxmlformats.org/officeDocument/2006/relationships/image" Target="../media/image26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6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Arithmetic Annuity Example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45552" y="5137907"/>
                <a:ext cx="196297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552" y="5137907"/>
                <a:ext cx="1962973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932" r="-434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6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29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32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626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687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87104" y="5715000"/>
                <a:ext cx="384791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/>
                  <a:t>TVM: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𝑁</m:t>
                    </m:r>
                    <m:r>
                      <a:rPr lang="en-US" sz="2000" b="0" i="1" smtClean="0">
                        <a:latin typeface="Cambria Math" charset="0"/>
                      </a:rPr>
                      <m:t>=15; </m:t>
                    </m:r>
                    <m:r>
                      <a:rPr lang="en-US" sz="2000" b="0" i="1" smtClean="0">
                        <a:latin typeface="Cambria Math" charset="0"/>
                      </a:rPr>
                      <m:t>𝐼</m:t>
                    </m:r>
                    <m:r>
                      <a:rPr lang="en-US" sz="2000" b="0" i="1" smtClean="0">
                        <a:latin typeface="Cambria Math" charset="0"/>
                      </a:rPr>
                      <m:t>/</m:t>
                    </m:r>
                    <m:r>
                      <a:rPr lang="en-US" sz="2000" b="0" i="1" smtClean="0">
                        <a:latin typeface="Cambria Math" charset="0"/>
                      </a:rPr>
                      <m:t>𝑌</m:t>
                    </m:r>
                    <m:r>
                      <a:rPr lang="en-US" sz="2000" b="0" i="1" smtClean="0">
                        <a:latin typeface="Cambria Math" charset="0"/>
                      </a:rPr>
                      <m:t>=6;</m:t>
                    </m:r>
                    <m:r>
                      <a:rPr lang="en-US" sz="2000" b="0" i="1" smtClean="0">
                        <a:latin typeface="Cambria Math" charset="0"/>
                      </a:rPr>
                      <m:t>𝑃𝑀𝑇</m:t>
                    </m:r>
                    <m:r>
                      <a:rPr lang="en-US" sz="2000" b="0" i="1" smtClean="0">
                        <a:latin typeface="Cambria Math" charset="0"/>
                      </a:rPr>
                      <m:t>=−1;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715000"/>
                <a:ext cx="384791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956" t="-146000" r="-94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098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87104" y="5715000"/>
                <a:ext cx="384791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/>
                  <a:t>TVM: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𝑁</m:t>
                    </m:r>
                    <m:r>
                      <a:rPr lang="en-US" sz="2000" b="0" i="1" smtClean="0">
                        <a:latin typeface="Cambria Math" charset="0"/>
                      </a:rPr>
                      <m:t>=15; </m:t>
                    </m:r>
                    <m:r>
                      <a:rPr lang="en-US" sz="2000" b="0" i="1" smtClean="0">
                        <a:latin typeface="Cambria Math" charset="0"/>
                      </a:rPr>
                      <m:t>𝐼</m:t>
                    </m:r>
                    <m:r>
                      <a:rPr lang="en-US" sz="2000" b="0" i="1" smtClean="0">
                        <a:latin typeface="Cambria Math" charset="0"/>
                      </a:rPr>
                      <m:t>/</m:t>
                    </m:r>
                    <m:r>
                      <a:rPr lang="en-US" sz="2000" b="0" i="1" smtClean="0">
                        <a:latin typeface="Cambria Math" charset="0"/>
                      </a:rPr>
                      <m:t>𝑌</m:t>
                    </m:r>
                    <m:r>
                      <a:rPr lang="en-US" sz="2000" b="0" i="1" smtClean="0">
                        <a:latin typeface="Cambria Math" charset="0"/>
                      </a:rPr>
                      <m:t>=6;</m:t>
                    </m:r>
                    <m:r>
                      <a:rPr lang="en-US" sz="2000" b="0" i="1" smtClean="0">
                        <a:latin typeface="Cambria Math" charset="0"/>
                      </a:rPr>
                      <m:t>𝑃𝑀𝑇</m:t>
                    </m:r>
                    <m:r>
                      <a:rPr lang="en-US" sz="2000" b="0" i="1" smtClean="0">
                        <a:latin typeface="Cambria Math" charset="0"/>
                      </a:rPr>
                      <m:t>=−1;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715000"/>
                <a:ext cx="384791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956" t="-146000" r="-94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586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/>
                  <a:t>TVM: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𝑁</m:t>
                    </m:r>
                    <m:r>
                      <a:rPr lang="en-US" sz="2000" b="0" i="1" smtClean="0">
                        <a:latin typeface="Cambria Math" charset="0"/>
                      </a:rPr>
                      <m:t>=15; </m:t>
                    </m:r>
                    <m:r>
                      <a:rPr lang="en-US" sz="2000" b="0" i="1" smtClean="0">
                        <a:latin typeface="Cambria Math" charset="0"/>
                      </a:rPr>
                      <m:t>𝐼</m:t>
                    </m:r>
                    <m:r>
                      <a:rPr lang="en-US" sz="2000" b="0" i="1" smtClean="0">
                        <a:latin typeface="Cambria Math" charset="0"/>
                      </a:rPr>
                      <m:t>/</m:t>
                    </m:r>
                    <m:r>
                      <a:rPr lang="en-US" sz="2000" b="0" i="1" smtClean="0">
                        <a:latin typeface="Cambria Math" charset="0"/>
                      </a:rPr>
                      <m:t>𝑌</m:t>
                    </m:r>
                    <m:r>
                      <a:rPr lang="en-US" sz="2000" b="0" i="1" smtClean="0">
                        <a:latin typeface="Cambria Math" charset="0"/>
                      </a:rPr>
                      <m:t>=6;</m:t>
                    </m:r>
                    <m:r>
                      <a:rPr lang="en-US" sz="2000" b="0" i="1" smtClean="0">
                        <a:latin typeface="Cambria Math" charset="0"/>
                      </a:rPr>
                      <m:t>𝑃𝑀𝑇</m:t>
                    </m:r>
                    <m:r>
                      <a:rPr lang="en-US" sz="2000" b="0" i="1" smtClean="0">
                        <a:latin typeface="Cambria Math" charset="0"/>
                      </a:rPr>
                      <m:t>=−1;</m:t>
                    </m:r>
                    <m:r>
                      <a:rPr lang="en-US" sz="2000" b="0" i="1" smtClean="0">
                        <a:latin typeface="Cambria Math" charset="0"/>
                      </a:rPr>
                      <m:t>𝐹𝑉</m:t>
                    </m:r>
                    <m:r>
                      <a:rPr lang="en-US" sz="2000" b="0" i="1" smtClean="0">
                        <a:latin typeface="Cambria Math" charset="0"/>
                      </a:rPr>
                      <m:t>=15;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99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673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/>
                  <a:t>TVM: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𝑁</m:t>
                    </m:r>
                    <m:r>
                      <a:rPr lang="en-US" sz="2000" b="0" i="1" smtClean="0">
                        <a:latin typeface="Cambria Math" charset="0"/>
                      </a:rPr>
                      <m:t>=15; </m:t>
                    </m:r>
                    <m:r>
                      <a:rPr lang="en-US" sz="2000" b="0" i="1" smtClean="0">
                        <a:latin typeface="Cambria Math" charset="0"/>
                      </a:rPr>
                      <m:t>𝐼</m:t>
                    </m:r>
                    <m:r>
                      <a:rPr lang="en-US" sz="2000" b="0" i="1" smtClean="0">
                        <a:latin typeface="Cambria Math" charset="0"/>
                      </a:rPr>
                      <m:t>/</m:t>
                    </m:r>
                    <m:r>
                      <a:rPr lang="en-US" sz="2000" b="0" i="1" smtClean="0">
                        <a:latin typeface="Cambria Math" charset="0"/>
                      </a:rPr>
                      <m:t>𝑌</m:t>
                    </m:r>
                    <m:r>
                      <a:rPr lang="en-US" sz="2000" b="0" i="1" smtClean="0">
                        <a:latin typeface="Cambria Math" charset="0"/>
                      </a:rPr>
                      <m:t>=6;</m:t>
                    </m:r>
                    <m:r>
                      <a:rPr lang="en-US" sz="2000" b="0" i="1" smtClean="0">
                        <a:latin typeface="Cambria Math" charset="0"/>
                      </a:rPr>
                      <m:t>𝑃𝑀𝑇</m:t>
                    </m:r>
                    <m:r>
                      <a:rPr lang="en-US" sz="2000" b="0" i="1" smtClean="0">
                        <a:latin typeface="Cambria Math" charset="0"/>
                      </a:rPr>
                      <m:t>=−1;</m:t>
                    </m:r>
                    <m:r>
                      <a:rPr lang="en-US" sz="2000" b="0" i="1" smtClean="0">
                        <a:latin typeface="Cambria Math" charset="0"/>
                      </a:rPr>
                      <m:t>𝐹𝑉</m:t>
                    </m:r>
                    <m:r>
                      <a:rPr lang="en-US" sz="2000" b="0" i="1" smtClean="0">
                        <a:latin typeface="Cambria Math" charset="0"/>
                      </a:rPr>
                      <m:t>=15;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99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45817" y="6172200"/>
                <a:ext cx="8833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CPT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17" y="6172200"/>
                <a:ext cx="88338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897" t="-146000" r="-620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649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203463"/>
                <a:ext cx="1951496" cy="359137"/>
              </a:xfrm>
              <a:prstGeom prst="rect">
                <a:avLst/>
              </a:prstGeom>
              <a:blipFill rotWithShape="0">
                <a:blip r:embed="rId12"/>
                <a:stretch>
                  <a:fillRect l="-2492" t="-1695" r="-623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15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104" y="5181600"/>
                <a:ext cx="2400529" cy="359137"/>
              </a:xfrm>
              <a:prstGeom prst="rect">
                <a:avLst/>
              </a:prstGeom>
              <a:blipFill rotWithShape="0">
                <a:blip r:embed="rId13"/>
                <a:stretch>
                  <a:fillRect l="-1777" r="-2030" b="-20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0" dirty="0"/>
                  <a:t>TVM: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𝑁</m:t>
                    </m:r>
                    <m:r>
                      <a:rPr lang="en-US" sz="2000" b="0" i="1" smtClean="0">
                        <a:latin typeface="Cambria Math" charset="0"/>
                      </a:rPr>
                      <m:t>=15; </m:t>
                    </m:r>
                    <m:r>
                      <a:rPr lang="en-US" sz="2000" b="0" i="1" smtClean="0">
                        <a:latin typeface="Cambria Math" charset="0"/>
                      </a:rPr>
                      <m:t>𝐼</m:t>
                    </m:r>
                    <m:r>
                      <a:rPr lang="en-US" sz="2000" b="0" i="1" smtClean="0">
                        <a:latin typeface="Cambria Math" charset="0"/>
                      </a:rPr>
                      <m:t>/</m:t>
                    </m:r>
                    <m:r>
                      <a:rPr lang="en-US" sz="2000" b="0" i="1" smtClean="0">
                        <a:latin typeface="Cambria Math" charset="0"/>
                      </a:rPr>
                      <m:t>𝑌</m:t>
                    </m:r>
                    <m:r>
                      <a:rPr lang="en-US" sz="2000" b="0" i="1" smtClean="0">
                        <a:latin typeface="Cambria Math" charset="0"/>
                      </a:rPr>
                      <m:t>=6;</m:t>
                    </m:r>
                    <m:r>
                      <a:rPr lang="en-US" sz="2000" b="0" i="1" smtClean="0">
                        <a:latin typeface="Cambria Math" charset="0"/>
                      </a:rPr>
                      <m:t>𝑃𝑀𝑇</m:t>
                    </m:r>
                    <m:r>
                      <a:rPr lang="en-US" sz="2000" b="0" i="1" smtClean="0">
                        <a:latin typeface="Cambria Math" charset="0"/>
                      </a:rPr>
                      <m:t>=−1;</m:t>
                    </m:r>
                    <m:r>
                      <a:rPr lang="en-US" sz="2000" b="0" i="1" smtClean="0">
                        <a:latin typeface="Cambria Math" charset="0"/>
                      </a:rPr>
                      <m:t>𝐹𝑉</m:t>
                    </m:r>
                    <m:r>
                      <a:rPr lang="en-US" sz="2000" b="0" i="1" smtClean="0">
                        <a:latin typeface="Cambria Math" charset="0"/>
                      </a:rPr>
                      <m:t>=15;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104" y="5715000"/>
                <a:ext cx="5090753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994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45817" y="6172200"/>
                <a:ext cx="8833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CPT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17" y="6172200"/>
                <a:ext cx="883383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897" t="-146000" r="-620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12617" y="6172200"/>
                <a:ext cx="247644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Result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numerator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617" y="6172200"/>
                <a:ext cx="2476447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202" t="-4000" r="-3202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9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9686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0912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2884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</p:spTree>
    <p:extLst>
      <p:ext uri="{BB962C8B-B14F-4D97-AF65-F5344CB8AC3E}">
        <p14:creationId xmlns:p14="http://schemas.microsoft.com/office/powerpoint/2010/main" val="72957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</p:spTree>
    <p:extLst>
      <p:ext uri="{BB962C8B-B14F-4D97-AF65-F5344CB8AC3E}">
        <p14:creationId xmlns:p14="http://schemas.microsoft.com/office/powerpoint/2010/main" val="1082581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</p:spTree>
    <p:extLst>
      <p:ext uri="{BB962C8B-B14F-4D97-AF65-F5344CB8AC3E}">
        <p14:creationId xmlns:p14="http://schemas.microsoft.com/office/powerpoint/2010/main" val="2135061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</p:spTree>
    <p:extLst>
      <p:ext uri="{BB962C8B-B14F-4D97-AF65-F5344CB8AC3E}">
        <p14:creationId xmlns:p14="http://schemas.microsoft.com/office/powerpoint/2010/main" val="866837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</p:spTree>
    <p:extLst>
      <p:ext uri="{BB962C8B-B14F-4D97-AF65-F5344CB8AC3E}">
        <p14:creationId xmlns:p14="http://schemas.microsoft.com/office/powerpoint/2010/main" val="1247108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2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018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÷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7317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09993" y="5788223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.06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3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55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÷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7317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819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09993" y="5788223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.06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419600" y="5791200"/>
            <a:ext cx="45365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1.06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4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0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214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÷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7317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819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6098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09993" y="5788223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.06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419600" y="5791200"/>
            <a:ext cx="45365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1.06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62600" y="579120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5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128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÷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7317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819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6098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791200"/>
                <a:ext cx="502920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024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09993" y="5788223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.06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419600" y="5791200"/>
            <a:ext cx="45365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1.06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62600" y="579120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6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673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trike="sngStrik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 strike="sngStrike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 strike="sngStrike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trike="sngStrike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trike="sngStrik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trike="sngStrike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524000" y="5105400"/>
            <a:ext cx="55944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TVM: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5120640"/>
            <a:ext cx="2596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15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0480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b="0" i="1" dirty="0"/>
              <a:t>N</a:t>
            </a:r>
            <a:endParaRPr lang="en-US" sz="20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5760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FV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5196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50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I/Y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29200" y="512064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5212080" y="5120640"/>
            <a:ext cx="502920" cy="31089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+/-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216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PMT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31280" y="510540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CPT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40880" y="5102423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PV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4080" y="5120640"/>
            <a:ext cx="502920" cy="3077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sz="2000" i="1" dirty="0"/>
              <a:t>BGN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÷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50292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7317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50292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4819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×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91200"/>
                <a:ext cx="50292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6098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5791200"/>
                <a:ext cx="502920" cy="307777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mr-IN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791200"/>
                <a:ext cx="502920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6024" t="-146000" b="-18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409993" y="5788223"/>
            <a:ext cx="32380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/>
              <a:t>.06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4419600" y="5791200"/>
            <a:ext cx="45365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0" dirty="0"/>
              <a:t>1.06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62600" y="5791200"/>
            <a:ext cx="1298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6324600"/>
                <a:ext cx="17046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=213.91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24600"/>
                <a:ext cx="170463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429" r="-321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4.0360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83" y="4114800"/>
                <a:ext cx="757708" cy="215444"/>
              </a:xfrm>
              <a:prstGeom prst="rect">
                <a:avLst/>
              </a:prstGeom>
              <a:blipFill rotWithShape="0">
                <a:blip r:embed="rId17"/>
                <a:stretch>
                  <a:fillRect l="-4839" r="-80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585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3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76600" y="3962400"/>
                <a:ext cx="8278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(∆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962400"/>
                <a:ext cx="82785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1111" t="-2000" r="-1037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11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3048000"/>
                <a:ext cx="12920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45=3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</a:rPr>
                        <m:t>15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048000"/>
                <a:ext cx="129202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4739" r="-473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76600" y="3962400"/>
                <a:ext cx="8278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(∆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962400"/>
                <a:ext cx="82785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1111" t="-2000" r="-10370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97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1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0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3.  Each subsequent payment is 3 more than its preceding payment until reaching a final payment of 45.  Determine the present value of the annuity using a 6%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400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377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2098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996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09201"/>
                <a:ext cx="25006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495800"/>
                <a:ext cx="384849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873" r="-12698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495800"/>
                <a:ext cx="121244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508" t="-3509" r="-351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887" y="4267200"/>
                <a:ext cx="1900713" cy="6469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15|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2694007" cy="64690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945147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42676</TotalTime>
  <Words>2556</Words>
  <Application>Microsoft Macintosh PowerPoint</Application>
  <PresentationFormat>On-screen Show (4:3)</PresentationFormat>
  <Paragraphs>613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2011</cp:revision>
  <dcterms:created xsi:type="dcterms:W3CDTF">2018-09-11T09:20:33Z</dcterms:created>
  <dcterms:modified xsi:type="dcterms:W3CDTF">2020-02-13T21:25:40Z</dcterms:modified>
</cp:coreProperties>
</file>